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308" r:id="rId10"/>
    <p:sldId id="265" r:id="rId11"/>
    <p:sldId id="264" r:id="rId12"/>
    <p:sldId id="263" r:id="rId13"/>
    <p:sldId id="268" r:id="rId14"/>
    <p:sldId id="309" r:id="rId15"/>
    <p:sldId id="310" r:id="rId16"/>
    <p:sldId id="269" r:id="rId17"/>
    <p:sldId id="270" r:id="rId18"/>
    <p:sldId id="285" r:id="rId19"/>
    <p:sldId id="284" r:id="rId20"/>
    <p:sldId id="283" r:id="rId21"/>
    <p:sldId id="282" r:id="rId22"/>
    <p:sldId id="311" r:id="rId23"/>
    <p:sldId id="281" r:id="rId24"/>
    <p:sldId id="280" r:id="rId25"/>
    <p:sldId id="279" r:id="rId26"/>
    <p:sldId id="306" r:id="rId27"/>
    <p:sldId id="305" r:id="rId28"/>
    <p:sldId id="304" r:id="rId29"/>
    <p:sldId id="312" r:id="rId30"/>
    <p:sldId id="307" r:id="rId31"/>
    <p:sldId id="303" r:id="rId32"/>
    <p:sldId id="302" r:id="rId33"/>
    <p:sldId id="301" r:id="rId34"/>
    <p:sldId id="300" r:id="rId35"/>
    <p:sldId id="278" r:id="rId36"/>
    <p:sldId id="299" r:id="rId37"/>
    <p:sldId id="298" r:id="rId38"/>
    <p:sldId id="297" r:id="rId39"/>
    <p:sldId id="296" r:id="rId40"/>
    <p:sldId id="295" r:id="rId41"/>
    <p:sldId id="294" r:id="rId42"/>
    <p:sldId id="293" r:id="rId43"/>
    <p:sldId id="292" r:id="rId44"/>
    <p:sldId id="291" r:id="rId45"/>
    <p:sldId id="290" r:id="rId46"/>
    <p:sldId id="289" r:id="rId47"/>
    <p:sldId id="288" r:id="rId48"/>
    <p:sldId id="287" r:id="rId49"/>
    <p:sldId id="286" r:id="rId50"/>
    <p:sldId id="277" r:id="rId51"/>
    <p:sldId id="276" r:id="rId52"/>
    <p:sldId id="275" r:id="rId53"/>
    <p:sldId id="274" r:id="rId54"/>
    <p:sldId id="273" r:id="rId55"/>
    <p:sldId id="272" r:id="rId56"/>
    <p:sldId id="27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8153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pPr algn="ctr"/>
            <a:r>
              <a:rPr lang="en-IN" dirty="0" smtClean="0"/>
              <a:t> </a:t>
            </a:r>
            <a:r>
              <a:rPr lang="en-IN" sz="3200" b="1" dirty="0" smtClean="0"/>
              <a:t>PG Assembly – PAEDIATRIC ANAESTHESIA </a:t>
            </a:r>
          </a:p>
          <a:p>
            <a:pPr algn="ctr"/>
            <a:r>
              <a:rPr lang="en-IN" sz="2800" b="1" dirty="0" smtClean="0"/>
              <a:t>Case discussion</a:t>
            </a:r>
          </a:p>
          <a:p>
            <a:pPr algn="ctr"/>
            <a:r>
              <a:rPr lang="en-IN" sz="2800" b="1" dirty="0" err="1" smtClean="0"/>
              <a:t>Dr.Latha</a:t>
            </a:r>
            <a:r>
              <a:rPr lang="en-IN" sz="2800" b="1" dirty="0" smtClean="0"/>
              <a:t>, Chennai </a:t>
            </a:r>
          </a:p>
          <a:p>
            <a:pPr algn="ctr"/>
            <a:r>
              <a:rPr lang="en-IN" sz="2800" b="1" dirty="0" err="1" smtClean="0"/>
              <a:t>Dr.Shanthi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Paulraj</a:t>
            </a:r>
            <a:r>
              <a:rPr lang="en-IN" sz="2800" b="1" dirty="0" smtClean="0"/>
              <a:t>, </a:t>
            </a:r>
            <a:r>
              <a:rPr lang="en-IN" sz="2800" b="1" dirty="0" err="1" smtClean="0"/>
              <a:t>Tanjore</a:t>
            </a:r>
            <a:endParaRPr lang="en-IN" sz="2800" b="1" dirty="0" smtClean="0"/>
          </a:p>
          <a:p>
            <a:pPr algn="ctr"/>
            <a:endParaRPr lang="en-IN" sz="3200" b="1" dirty="0" smtClean="0"/>
          </a:p>
          <a:p>
            <a:pPr algn="ctr"/>
            <a:r>
              <a:rPr lang="en-IN" sz="3200" b="1" dirty="0" smtClean="0"/>
              <a:t> </a:t>
            </a:r>
          </a:p>
          <a:p>
            <a:pPr algn="ctr"/>
            <a:r>
              <a:rPr lang="en-IN" sz="2400" b="1" dirty="0" smtClean="0"/>
              <a:t>Paediatric anaesthesia case discussion</a:t>
            </a:r>
          </a:p>
          <a:p>
            <a:pPr algn="ctr"/>
            <a:endParaRPr lang="en-IN" sz="3200" b="1" dirty="0" smtClean="0"/>
          </a:p>
          <a:p>
            <a:pPr algn="ctr"/>
            <a:r>
              <a:rPr lang="en-IN" sz="3200" b="1" dirty="0" smtClean="0"/>
              <a:t>3 month old infant with Pierre Robin Syndrome for cleft lip repair.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00201"/>
            <a:ext cx="7086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dirty="0" smtClean="0"/>
          </a:p>
          <a:p>
            <a:pPr algn="ctr"/>
            <a:r>
              <a:rPr lang="en-IN" dirty="0" smtClean="0"/>
              <a:t> </a:t>
            </a:r>
            <a:r>
              <a:rPr lang="en-IN" sz="3200" b="1" dirty="0" smtClean="0"/>
              <a:t>How </a:t>
            </a:r>
            <a:r>
              <a:rPr lang="en-IN" sz="3200" b="1" dirty="0" smtClean="0"/>
              <a:t>will you evaluate for difficult airway in infants?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smtClean="0"/>
              <a:t>a)H/o </a:t>
            </a:r>
            <a:r>
              <a:rPr lang="en-IN" sz="3200" dirty="0" smtClean="0"/>
              <a:t>respiratory obstruction like noisy breathing, </a:t>
            </a:r>
            <a:r>
              <a:rPr lang="en-IN" sz="3200" dirty="0" err="1" smtClean="0"/>
              <a:t>stridor</a:t>
            </a:r>
            <a:r>
              <a:rPr lang="en-IN" sz="3200" dirty="0" smtClean="0"/>
              <a:t>. </a:t>
            </a:r>
          </a:p>
          <a:p>
            <a:r>
              <a:rPr lang="en-IN" sz="3200" dirty="0" smtClean="0"/>
              <a:t>b) Physical examination – </a:t>
            </a:r>
            <a:r>
              <a:rPr lang="en-IN" sz="3200" dirty="0" err="1" smtClean="0"/>
              <a:t>cranio</a:t>
            </a:r>
            <a:r>
              <a:rPr lang="en-IN" sz="3200" dirty="0" smtClean="0"/>
              <a:t> facial deformities </a:t>
            </a:r>
          </a:p>
          <a:p>
            <a:r>
              <a:rPr lang="en-IN" sz="3200" dirty="0" err="1" smtClean="0"/>
              <a:t>i</a:t>
            </a:r>
            <a:r>
              <a:rPr lang="en-IN" sz="3200" dirty="0" smtClean="0"/>
              <a:t>) Size of mouth and tongue, </a:t>
            </a:r>
          </a:p>
          <a:p>
            <a:r>
              <a:rPr lang="en-IN" sz="3200" dirty="0" smtClean="0"/>
              <a:t>ii) Size and configuration of mandible </a:t>
            </a:r>
          </a:p>
          <a:p>
            <a:r>
              <a:rPr lang="en-IN" sz="3200" dirty="0" smtClean="0"/>
              <a:t>iii) Size and configuration of palate </a:t>
            </a:r>
          </a:p>
          <a:p>
            <a:r>
              <a:rPr lang="en-IN" sz="3200" dirty="0" smtClean="0"/>
              <a:t>iv) Asymmetry of face </a:t>
            </a:r>
          </a:p>
          <a:p>
            <a:r>
              <a:rPr lang="en-IN" sz="3200" dirty="0" smtClean="0"/>
              <a:t>v) Other cranial facial deformities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194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What </a:t>
            </a:r>
            <a:r>
              <a:rPr lang="en-IN" sz="3200" b="1" dirty="0" smtClean="0"/>
              <a:t>are the challenges in anesthetizing a child </a:t>
            </a:r>
          </a:p>
          <a:p>
            <a:r>
              <a:rPr lang="en-IN" sz="3200" b="1" dirty="0" smtClean="0"/>
              <a:t>with Pierre Robin Syndrome?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601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err="1" smtClean="0"/>
              <a:t>i</a:t>
            </a:r>
            <a:r>
              <a:rPr lang="en-IN" sz="3200" dirty="0" smtClean="0"/>
              <a:t>. Difficult airway due to </a:t>
            </a:r>
            <a:r>
              <a:rPr lang="en-IN" sz="3200" dirty="0" err="1" smtClean="0"/>
              <a:t>Micrognathia</a:t>
            </a:r>
            <a:r>
              <a:rPr lang="en-IN" sz="3200" dirty="0" smtClean="0"/>
              <a:t> and </a:t>
            </a:r>
            <a:r>
              <a:rPr lang="en-IN" sz="3200" dirty="0" err="1" smtClean="0"/>
              <a:t>Glossoptosis</a:t>
            </a:r>
            <a:r>
              <a:rPr lang="en-IN" sz="3200" dirty="0" smtClean="0"/>
              <a:t> </a:t>
            </a:r>
          </a:p>
          <a:p>
            <a:r>
              <a:rPr lang="en-IN" sz="3200" dirty="0" smtClean="0"/>
              <a:t>ii. Awake intubation technique cannot be done in paediatric age group </a:t>
            </a:r>
          </a:p>
          <a:p>
            <a:r>
              <a:rPr lang="en-IN" sz="3200" dirty="0" smtClean="0"/>
              <a:t>iii. FOB guided intubation in infant needs highest experience and expertise </a:t>
            </a:r>
          </a:p>
          <a:p>
            <a:r>
              <a:rPr lang="en-IN" sz="3200" dirty="0" smtClean="0"/>
              <a:t>iv. Airway obstruction during induction and post op make cause severe hypoxemia</a:t>
            </a:r>
            <a:r>
              <a:rPr lang="en-IN" sz="3200" b="1" dirty="0" smtClean="0"/>
              <a:t>.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most important monitors you will use in this case ?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4221162"/>
          </a:xfrm>
        </p:spPr>
        <p:txBody>
          <a:bodyPr>
            <a:normAutofit/>
          </a:bodyPr>
          <a:lstStyle/>
          <a:p>
            <a:r>
              <a:rPr lang="en-US" dirty="0" smtClean="0"/>
              <a:t>1.SpO</a:t>
            </a:r>
            <a:r>
              <a:rPr lang="en-US" sz="2400" dirty="0" smtClean="0"/>
              <a:t>2</a:t>
            </a:r>
            <a:br>
              <a:rPr lang="en-US" sz="2400" dirty="0" smtClean="0"/>
            </a:br>
            <a:r>
              <a:rPr lang="en-US" dirty="0" smtClean="0"/>
              <a:t>2.Precordial stethoscope</a:t>
            </a:r>
            <a:br>
              <a:rPr lang="en-US" dirty="0" smtClean="0"/>
            </a:br>
            <a:r>
              <a:rPr lang="en-US" dirty="0" smtClean="0"/>
              <a:t>3.ECG</a:t>
            </a:r>
            <a:br>
              <a:rPr lang="en-US" dirty="0" smtClean="0"/>
            </a:br>
            <a:r>
              <a:rPr lang="en-US" dirty="0" smtClean="0"/>
              <a:t>4.Temperature</a:t>
            </a:r>
            <a:endParaRPr lang="en-IN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808982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are the goals in anesthetizing this child with PR syndrome?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392740"/>
            <a:ext cx="7391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Maintain spontaneous ventilation till airway </a:t>
            </a:r>
            <a:r>
              <a:rPr lang="en-IN" sz="3200" dirty="0" smtClean="0"/>
              <a:t>secured</a:t>
            </a:r>
            <a:endParaRPr lang="en-IN" sz="3200" dirty="0" smtClean="0"/>
          </a:p>
          <a:p>
            <a:endParaRPr lang="en-IN" sz="3200" dirty="0" smtClean="0"/>
          </a:p>
          <a:p>
            <a:r>
              <a:rPr lang="en-IN" sz="3200" dirty="0" smtClean="0"/>
              <a:t>Avoid airway obstruction and hypoxia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844225"/>
            <a:ext cx="73431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smtClean="0"/>
              <a:t>What </a:t>
            </a:r>
            <a:r>
              <a:rPr lang="en-IN" sz="3200" dirty="0" smtClean="0"/>
              <a:t>is the position of larynx in an infant?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819400"/>
            <a:ext cx="6460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smtClean="0"/>
              <a:t>Position of larynx in infant is C3 to C4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979474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 </a:t>
            </a:r>
          </a:p>
          <a:p>
            <a:pPr algn="ctr"/>
            <a:r>
              <a:rPr lang="en-IN" sz="3600" b="1" dirty="0" smtClean="0"/>
              <a:t>What </a:t>
            </a:r>
            <a:r>
              <a:rPr lang="en-IN" sz="3600" b="1" dirty="0" smtClean="0"/>
              <a:t>are the components of Pierre Robin Syndrome (PR)?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656582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Why </a:t>
            </a:r>
            <a:r>
              <a:rPr lang="en-IN" sz="3200" dirty="0" smtClean="0"/>
              <a:t>is the infant more prone for airway obstruction?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908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Short neck and chin that meets the chest at the level of 2nd rib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will you assess the blood loss 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fluid of choice 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will you replace  blood ?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514600"/>
            <a:ext cx="4699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200" dirty="0" smtClean="0"/>
              <a:t>What </a:t>
            </a:r>
            <a:r>
              <a:rPr lang="en-IN" sz="3200" dirty="0" smtClean="0"/>
              <a:t>is </a:t>
            </a:r>
            <a:r>
              <a:rPr lang="en-IN" sz="3200" b="1" dirty="0" err="1" smtClean="0"/>
              <a:t>Kilners</a:t>
            </a:r>
            <a:r>
              <a:rPr lang="en-IN" sz="3200" b="1" dirty="0" smtClean="0"/>
              <a:t> rule of 10?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29013"/>
            <a:ext cx="7772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pPr algn="ctr"/>
            <a:r>
              <a:rPr lang="en-IN" sz="3200" dirty="0" smtClean="0"/>
              <a:t> </a:t>
            </a:r>
            <a:r>
              <a:rPr lang="en-IN" sz="3200" b="1" dirty="0" smtClean="0"/>
              <a:t>Weight. Approximately 10 pounds for lip surgery </a:t>
            </a:r>
          </a:p>
          <a:p>
            <a:pPr algn="ctr"/>
            <a:endParaRPr lang="en-IN" sz="3200" b="1" dirty="0" smtClean="0"/>
          </a:p>
          <a:p>
            <a:pPr algn="ctr"/>
            <a:r>
              <a:rPr lang="en-IN" sz="3200" dirty="0" smtClean="0"/>
              <a:t> </a:t>
            </a:r>
            <a:r>
              <a:rPr lang="en-IN" sz="3200" b="1" dirty="0" err="1" smtClean="0"/>
              <a:t>Hemoglobin</a:t>
            </a:r>
            <a:r>
              <a:rPr lang="en-IN" sz="3200" b="1" i="1" dirty="0" smtClean="0"/>
              <a:t>. 10 g or more </a:t>
            </a:r>
          </a:p>
          <a:p>
            <a:pPr algn="ctr"/>
            <a:endParaRPr lang="en-IN" sz="3200" b="1" i="1" dirty="0" smtClean="0"/>
          </a:p>
          <a:p>
            <a:pPr algn="ctr"/>
            <a:r>
              <a:rPr lang="en-IN" sz="3200" dirty="0" smtClean="0"/>
              <a:t> </a:t>
            </a:r>
            <a:r>
              <a:rPr lang="en-IN" sz="3200" b="1" dirty="0" smtClean="0"/>
              <a:t>Age for surgery</a:t>
            </a:r>
            <a:r>
              <a:rPr lang="en-IN" sz="3200" b="1" i="1" dirty="0" smtClean="0"/>
              <a:t>. at 10 weeks for lip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387025"/>
            <a:ext cx="6065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200" b="1" dirty="0" smtClean="0"/>
              <a:t>Will </a:t>
            </a:r>
            <a:r>
              <a:rPr lang="en-IN" sz="3200" b="1" dirty="0" smtClean="0"/>
              <a:t>you </a:t>
            </a:r>
            <a:r>
              <a:rPr lang="en-IN" sz="3200" b="1" dirty="0" err="1" smtClean="0"/>
              <a:t>premedicate</a:t>
            </a:r>
            <a:r>
              <a:rPr lang="en-IN" sz="3200" b="1" dirty="0" smtClean="0"/>
              <a:t> the infant?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8038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3200" dirty="0" smtClean="0"/>
              <a:t>No need for any sedative premedication in infants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75582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How </a:t>
            </a:r>
            <a:r>
              <a:rPr lang="en-IN" sz="3200" b="1" dirty="0" smtClean="0"/>
              <a:t>will you induce the child with PR syndrome?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743200"/>
            <a:ext cx="4419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200" dirty="0" smtClean="0"/>
              <a:t>By inhalational induction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are the </a:t>
            </a:r>
            <a:r>
              <a:rPr lang="en-US" dirty="0" err="1" smtClean="0"/>
              <a:t>paediatric</a:t>
            </a:r>
            <a:r>
              <a:rPr lang="en-US" dirty="0" smtClean="0"/>
              <a:t> age groups more prone for hypoxia ?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71600"/>
            <a:ext cx="7696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 </a:t>
            </a:r>
            <a:r>
              <a:rPr lang="en-IN" sz="3200" dirty="0" smtClean="0"/>
              <a:t>a)</a:t>
            </a:r>
            <a:r>
              <a:rPr lang="en-IN" sz="3200" dirty="0" err="1" smtClean="0"/>
              <a:t>Micrognathia</a:t>
            </a:r>
            <a:endParaRPr lang="en-IN" sz="3200" dirty="0" smtClean="0"/>
          </a:p>
          <a:p>
            <a:endParaRPr lang="en-IN" sz="3200" dirty="0" smtClean="0"/>
          </a:p>
          <a:p>
            <a:r>
              <a:rPr lang="en-IN" sz="3200" dirty="0" smtClean="0"/>
              <a:t>b)</a:t>
            </a:r>
            <a:r>
              <a:rPr lang="en-IN" sz="3200" dirty="0" err="1" smtClean="0"/>
              <a:t>Glossoptosis</a:t>
            </a:r>
            <a:r>
              <a:rPr lang="en-IN" sz="3200" dirty="0" smtClean="0"/>
              <a:t> </a:t>
            </a:r>
          </a:p>
          <a:p>
            <a:endParaRPr lang="en-IN" sz="3200" dirty="0" smtClean="0"/>
          </a:p>
          <a:p>
            <a:r>
              <a:rPr lang="en-IN" sz="3200" dirty="0" smtClean="0"/>
              <a:t>c) Respiratory distress in the first 24 to 48hours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463225"/>
            <a:ext cx="7690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type of ETT will you use in this case?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768025"/>
            <a:ext cx="7762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200" dirty="0" smtClean="0"/>
              <a:t>Ring-Adair-</a:t>
            </a:r>
            <a:r>
              <a:rPr lang="en-IN" sz="3200" dirty="0" err="1" smtClean="0"/>
              <a:t>Elwyn</a:t>
            </a:r>
            <a:r>
              <a:rPr lang="en-IN" sz="3200" dirty="0" smtClean="0"/>
              <a:t> (RAE) or </a:t>
            </a:r>
            <a:r>
              <a:rPr lang="en-IN" sz="3200" dirty="0" err="1" smtClean="0"/>
              <a:t>flexo</a:t>
            </a:r>
            <a:r>
              <a:rPr lang="en-IN" sz="3200" dirty="0" smtClean="0"/>
              <a:t> metallic tube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351782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difficulty will you experience in a child with </a:t>
            </a:r>
            <a:r>
              <a:rPr lang="en-IN" sz="3200" b="1" dirty="0" err="1" smtClean="0"/>
              <a:t>Micrognathia</a:t>
            </a:r>
            <a:r>
              <a:rPr lang="en-IN" sz="3200" b="1" dirty="0" smtClean="0"/>
              <a:t>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76400"/>
            <a:ext cx="76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 smtClean="0"/>
              <a:t>Difficult </a:t>
            </a:r>
            <a:r>
              <a:rPr lang="en-IN" sz="3200" dirty="0" err="1" smtClean="0"/>
              <a:t>Laryngoscopy</a:t>
            </a:r>
            <a:r>
              <a:rPr lang="en-IN" sz="3200" dirty="0" smtClean="0"/>
              <a:t> in infants below 6 months due to proximity of tongue to superior larynx </a:t>
            </a:r>
          </a:p>
          <a:p>
            <a:pPr algn="ctr"/>
            <a:r>
              <a:rPr lang="en-IN" sz="3200" dirty="0" smtClean="0"/>
              <a:t>causing acute angle between the tongue and glottis (90°)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1336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is</a:t>
            </a:r>
            <a:r>
              <a:rPr lang="en-IN" sz="3200" b="1" dirty="0" smtClean="0"/>
              <a:t> </a:t>
            </a:r>
            <a:r>
              <a:rPr lang="en-IN" sz="3200" b="1" dirty="0" err="1" smtClean="0"/>
              <a:t>Glossoptosis</a:t>
            </a:r>
            <a:r>
              <a:rPr lang="en-IN" sz="3200" b="1" dirty="0" smtClean="0"/>
              <a:t> and its anaesthetic significance?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052697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 err="1" smtClean="0"/>
              <a:t>Glossoptosis</a:t>
            </a:r>
            <a:r>
              <a:rPr lang="en-IN" sz="3200" dirty="0" smtClean="0"/>
              <a:t> is a condition in which base of tongue is positioned more caudally</a:t>
            </a:r>
            <a:r>
              <a:rPr lang="en-IN" sz="3200" dirty="0" smtClean="0"/>
              <a:t>.</a:t>
            </a:r>
          </a:p>
          <a:p>
            <a:pPr algn="ctr"/>
            <a:r>
              <a:rPr lang="en-IN" sz="3200" dirty="0" smtClean="0"/>
              <a:t> </a:t>
            </a:r>
            <a:endParaRPr lang="en-IN" sz="3200" dirty="0" smtClean="0"/>
          </a:p>
          <a:p>
            <a:pPr algn="ctr"/>
            <a:r>
              <a:rPr lang="en-IN" sz="3200" dirty="0" smtClean="0"/>
              <a:t>Anaesthetic significance is difficult </a:t>
            </a:r>
            <a:r>
              <a:rPr lang="en-IN" sz="3200" dirty="0" smtClean="0"/>
              <a:t>visualization </a:t>
            </a:r>
            <a:r>
              <a:rPr lang="en-IN" sz="3200" dirty="0" smtClean="0"/>
              <a:t>of glottis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46982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Which </a:t>
            </a:r>
            <a:r>
              <a:rPr lang="en-IN" sz="3200" b="1" dirty="0" err="1" smtClean="0"/>
              <a:t>laryngoscopic</a:t>
            </a:r>
            <a:r>
              <a:rPr lang="en-IN" sz="3200" b="1" dirty="0" smtClean="0"/>
              <a:t> blade will you use in this case? Why?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865055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Miller (straight) blade. </a:t>
            </a:r>
          </a:p>
          <a:p>
            <a:r>
              <a:rPr lang="en-IN" sz="3200" dirty="0" err="1" smtClean="0"/>
              <a:t>i</a:t>
            </a:r>
            <a:r>
              <a:rPr lang="en-IN" sz="3200" dirty="0" smtClean="0"/>
              <a:t>. Allows </a:t>
            </a:r>
            <a:r>
              <a:rPr lang="en-IN" sz="3200" dirty="0" err="1" smtClean="0"/>
              <a:t>cephalad</a:t>
            </a:r>
            <a:r>
              <a:rPr lang="en-IN" sz="3200" dirty="0" smtClean="0"/>
              <a:t> aspect of larynx to be exposed more easily, </a:t>
            </a:r>
          </a:p>
          <a:p>
            <a:r>
              <a:rPr lang="en-IN" sz="3200" dirty="0" smtClean="0"/>
              <a:t>ii. Base of tongue lifted out of line of sight and </a:t>
            </a:r>
          </a:p>
          <a:p>
            <a:r>
              <a:rPr lang="en-IN" sz="3200" dirty="0" smtClean="0"/>
              <a:t>iii. Protruding epiglottis lifted with tip.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75582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are the techniques used to visualize the glottis in this case?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0"/>
            <a:ext cx="762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 smtClean="0"/>
              <a:t>Optimal External laryngeal manipulation (OLEM) and </a:t>
            </a:r>
          </a:p>
          <a:p>
            <a:pPr algn="ctr"/>
            <a:r>
              <a:rPr lang="en-IN" sz="3200" dirty="0" smtClean="0"/>
              <a:t>Tongue suturing to mandible in post natal period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057400"/>
            <a:ext cx="7467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dirty="0" smtClean="0"/>
          </a:p>
          <a:p>
            <a:pPr algn="ctr"/>
            <a:r>
              <a:rPr lang="en-IN" dirty="0" smtClean="0"/>
              <a:t> </a:t>
            </a:r>
          </a:p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are the other syndromes associated with cleft lip?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504182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are the options available for difficult intubation in this case?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1357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Options available are </a:t>
            </a:r>
          </a:p>
          <a:p>
            <a:r>
              <a:rPr lang="en-IN" sz="3200" dirty="0" err="1" smtClean="0"/>
              <a:t>i</a:t>
            </a:r>
            <a:r>
              <a:rPr lang="en-IN" sz="3200" dirty="0" smtClean="0"/>
              <a:t>. Inhalational induction followed by intubation, </a:t>
            </a:r>
          </a:p>
          <a:p>
            <a:r>
              <a:rPr lang="en-IN" sz="3200" dirty="0" smtClean="0"/>
              <a:t>ii. Intubation guides – metal </a:t>
            </a:r>
            <a:r>
              <a:rPr lang="en-IN" sz="3200" dirty="0" err="1" smtClean="0"/>
              <a:t>stylets</a:t>
            </a:r>
            <a:r>
              <a:rPr lang="en-IN" sz="3200" dirty="0" smtClean="0"/>
              <a:t> and gum elastic boogie </a:t>
            </a:r>
          </a:p>
          <a:p>
            <a:r>
              <a:rPr lang="en-IN" sz="3200" dirty="0" smtClean="0"/>
              <a:t>iii. </a:t>
            </a:r>
            <a:r>
              <a:rPr lang="en-IN" sz="3200" dirty="0" err="1" smtClean="0"/>
              <a:t>Oxyscope</a:t>
            </a:r>
            <a:r>
              <a:rPr lang="en-IN" sz="3200" dirty="0" smtClean="0"/>
              <a:t> </a:t>
            </a:r>
          </a:p>
          <a:p>
            <a:r>
              <a:rPr lang="en-IN" sz="3200" dirty="0" smtClean="0"/>
              <a:t>iv. Paediatric FOB </a:t>
            </a:r>
            <a:r>
              <a:rPr lang="en-IN" sz="3200" dirty="0" smtClean="0"/>
              <a:t>(ultrathin) guided </a:t>
            </a:r>
            <a:r>
              <a:rPr lang="en-IN" sz="3200" dirty="0" smtClean="0"/>
              <a:t>intubation, </a:t>
            </a:r>
          </a:p>
          <a:p>
            <a:r>
              <a:rPr lang="en-IN" sz="3200" dirty="0" smtClean="0"/>
              <a:t>v. LMA as a conduit for FOB intubation.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8288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 smtClean="0"/>
              <a:t>What </a:t>
            </a:r>
            <a:r>
              <a:rPr lang="en-IN" sz="3200" dirty="0" smtClean="0"/>
              <a:t>are the available techniques for inhalation induction?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Three techniques with </a:t>
            </a:r>
            <a:r>
              <a:rPr lang="en-IN" sz="3200" dirty="0" err="1" smtClean="0"/>
              <a:t>sevoflurane</a:t>
            </a:r>
            <a:r>
              <a:rPr lang="en-IN" sz="3200" dirty="0" smtClean="0"/>
              <a:t> induction</a:t>
            </a:r>
          </a:p>
          <a:p>
            <a:r>
              <a:rPr lang="en-IN" sz="3200" dirty="0" smtClean="0"/>
              <a:t> </a:t>
            </a:r>
          </a:p>
          <a:p>
            <a:pPr marL="571500" indent="-571500">
              <a:buAutoNum type="romanLcPeriod"/>
            </a:pPr>
            <a:r>
              <a:rPr lang="en-IN" sz="3200" dirty="0" smtClean="0"/>
              <a:t>Incremental increase in </a:t>
            </a:r>
            <a:r>
              <a:rPr lang="en-IN" sz="3200" dirty="0" err="1" smtClean="0"/>
              <a:t>sevoflurane</a:t>
            </a:r>
            <a:r>
              <a:rPr lang="en-IN" sz="3200" dirty="0" smtClean="0"/>
              <a:t> (2%, 4 %, 6%, 8%) </a:t>
            </a:r>
          </a:p>
          <a:p>
            <a:pPr marL="571500" indent="-571500">
              <a:buAutoNum type="romanLcPeriod"/>
            </a:pPr>
            <a:endParaRPr lang="en-IN" sz="3200" dirty="0" smtClean="0"/>
          </a:p>
          <a:p>
            <a:r>
              <a:rPr lang="en-IN" sz="3200" dirty="0" smtClean="0"/>
              <a:t>ii. High concentration of </a:t>
            </a:r>
            <a:r>
              <a:rPr lang="en-IN" sz="3200" dirty="0" err="1" smtClean="0"/>
              <a:t>sevoflurane</a:t>
            </a:r>
            <a:r>
              <a:rPr lang="en-IN" sz="3200" dirty="0" smtClean="0"/>
              <a:t> (8%) in O2, and </a:t>
            </a:r>
          </a:p>
          <a:p>
            <a:endParaRPr lang="en-IN" sz="3200" dirty="0" smtClean="0"/>
          </a:p>
          <a:p>
            <a:r>
              <a:rPr lang="en-IN" sz="3200" dirty="0" smtClean="0"/>
              <a:t>iii. High concentration of </a:t>
            </a:r>
            <a:r>
              <a:rPr lang="en-IN" sz="3200" dirty="0" err="1" smtClean="0"/>
              <a:t>sevoflurane</a:t>
            </a:r>
            <a:r>
              <a:rPr lang="en-IN" sz="3200" dirty="0" smtClean="0"/>
              <a:t> in the 1:1 mixture of N2O and O2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504182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 smtClean="0"/>
              <a:t>What </a:t>
            </a:r>
            <a:r>
              <a:rPr lang="en-IN" sz="3200" dirty="0" smtClean="0"/>
              <a:t>are the possible complications during inhalation induction?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88855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err="1" smtClean="0"/>
              <a:t>i</a:t>
            </a:r>
            <a:r>
              <a:rPr lang="en-IN" sz="3200" dirty="0" smtClean="0"/>
              <a:t>. Due to abnormal facial anatomy improper mask fit can occur </a:t>
            </a:r>
          </a:p>
          <a:p>
            <a:r>
              <a:rPr lang="en-IN" sz="3200" dirty="0" smtClean="0"/>
              <a:t>ii. Breath holding </a:t>
            </a:r>
          </a:p>
          <a:p>
            <a:r>
              <a:rPr lang="en-IN" sz="3200" dirty="0" smtClean="0"/>
              <a:t>iii. Airway obstruction </a:t>
            </a:r>
          </a:p>
          <a:p>
            <a:r>
              <a:rPr lang="en-IN" sz="3200" dirty="0" smtClean="0"/>
              <a:t>iv. </a:t>
            </a:r>
            <a:r>
              <a:rPr lang="en-IN" sz="3200" dirty="0" err="1" smtClean="0"/>
              <a:t>Laryngospasm</a:t>
            </a:r>
            <a:r>
              <a:rPr lang="en-IN" sz="3200" dirty="0" smtClean="0"/>
              <a:t>.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732782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How </a:t>
            </a:r>
            <a:r>
              <a:rPr lang="en-IN" sz="3200" b="1" dirty="0" smtClean="0"/>
              <a:t>will you overcome airway obstruction during induction?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88855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err="1" smtClean="0"/>
              <a:t>i</a:t>
            </a:r>
            <a:r>
              <a:rPr lang="en-IN" sz="3200" dirty="0" smtClean="0"/>
              <a:t>. Insertion of </a:t>
            </a:r>
            <a:r>
              <a:rPr lang="en-IN" sz="3200" dirty="0" smtClean="0"/>
              <a:t>appropriate size </a:t>
            </a:r>
            <a:r>
              <a:rPr lang="en-IN" sz="3200" dirty="0" err="1" smtClean="0"/>
              <a:t>oropharyngeal</a:t>
            </a:r>
            <a:r>
              <a:rPr lang="en-IN" sz="3200" dirty="0" smtClean="0"/>
              <a:t> </a:t>
            </a:r>
            <a:r>
              <a:rPr lang="en-IN" sz="3200" dirty="0" smtClean="0"/>
              <a:t>and nasopharyngeal airway at adequate plane of anaesthesia </a:t>
            </a:r>
          </a:p>
          <a:p>
            <a:r>
              <a:rPr lang="en-IN" sz="3200" dirty="0" smtClean="0"/>
              <a:t>ii. CPAP of 5 to 10cmH2O to keep airway patent.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4034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are the techniques that can be used with straight blade in an infant with difficult airway?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164140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err="1" smtClean="0"/>
              <a:t>i</a:t>
            </a:r>
            <a:r>
              <a:rPr lang="en-IN" sz="3200" dirty="0" smtClean="0"/>
              <a:t>. </a:t>
            </a:r>
            <a:r>
              <a:rPr lang="en-IN" sz="3200" dirty="0" err="1" smtClean="0"/>
              <a:t>Retromolar</a:t>
            </a:r>
            <a:r>
              <a:rPr lang="en-IN" sz="3200" dirty="0" smtClean="0"/>
              <a:t> approach, </a:t>
            </a:r>
          </a:p>
          <a:p>
            <a:r>
              <a:rPr lang="en-IN" sz="3200" dirty="0" smtClean="0"/>
              <a:t>ii. </a:t>
            </a:r>
            <a:r>
              <a:rPr lang="en-IN" sz="3200" dirty="0" err="1" smtClean="0"/>
              <a:t>Paraglossal</a:t>
            </a:r>
            <a:r>
              <a:rPr lang="en-IN" sz="3200" dirty="0" smtClean="0"/>
              <a:t> approach and </a:t>
            </a:r>
          </a:p>
          <a:p>
            <a:r>
              <a:rPr lang="en-IN" sz="3200" dirty="0" smtClean="0"/>
              <a:t>iii. Lateral approach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93654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 smtClean="0"/>
              <a:t>Syndromes associated with cleft </a:t>
            </a:r>
            <a:r>
              <a:rPr lang="en-IN" sz="3200" smtClean="0"/>
              <a:t>lip are</a:t>
            </a:r>
          </a:p>
          <a:p>
            <a:pPr algn="ctr"/>
            <a:r>
              <a:rPr lang="en-IN" sz="3200" smtClean="0"/>
              <a:t> </a:t>
            </a:r>
            <a:endParaRPr lang="en-IN" sz="3200" dirty="0" smtClean="0"/>
          </a:p>
          <a:p>
            <a:pPr marL="514350" indent="-514350" algn="ctr"/>
            <a:r>
              <a:rPr lang="en-IN" sz="3200" dirty="0" err="1" smtClean="0"/>
              <a:t>Treacher</a:t>
            </a:r>
            <a:r>
              <a:rPr lang="en-IN" sz="3200" dirty="0" smtClean="0"/>
              <a:t> Collins syndrome</a:t>
            </a:r>
          </a:p>
          <a:p>
            <a:pPr marL="514350" indent="-514350" algn="ctr"/>
            <a:r>
              <a:rPr lang="en-IN" sz="3200" dirty="0" err="1" smtClean="0"/>
              <a:t>Goldenhar’s</a:t>
            </a:r>
            <a:r>
              <a:rPr lang="en-IN" sz="3200" dirty="0" smtClean="0"/>
              <a:t> syndrome </a:t>
            </a:r>
          </a:p>
          <a:p>
            <a:pPr marL="514350" indent="-514350" algn="ctr"/>
            <a:r>
              <a:rPr lang="en-IN" sz="3200" dirty="0" smtClean="0"/>
              <a:t>Down syndrome</a:t>
            </a:r>
          </a:p>
          <a:p>
            <a:pPr algn="ctr"/>
            <a:r>
              <a:rPr lang="en-IN" sz="3200" dirty="0" err="1" smtClean="0"/>
              <a:t>Klippel</a:t>
            </a:r>
            <a:r>
              <a:rPr lang="en-IN" sz="3200" dirty="0" smtClean="0"/>
              <a:t> </a:t>
            </a:r>
            <a:r>
              <a:rPr lang="en-IN" sz="3200" dirty="0" err="1" smtClean="0"/>
              <a:t>Feil</a:t>
            </a:r>
            <a:r>
              <a:rPr lang="en-IN" sz="3200" dirty="0" smtClean="0"/>
              <a:t> syndrome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768025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are the </a:t>
            </a:r>
            <a:r>
              <a:rPr lang="en-IN" sz="3200" b="1" dirty="0" err="1" smtClean="0"/>
              <a:t>extubation</a:t>
            </a:r>
            <a:r>
              <a:rPr lang="en-IN" sz="3200" b="1" dirty="0" smtClean="0"/>
              <a:t> criteria in this case?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76400"/>
            <a:ext cx="739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child is </a:t>
            </a:r>
            <a:r>
              <a:rPr lang="en-IN" sz="3200" dirty="0" err="1" smtClean="0"/>
              <a:t>extubated</a:t>
            </a:r>
            <a:r>
              <a:rPr lang="en-IN" sz="3200" dirty="0" smtClean="0"/>
              <a:t> </a:t>
            </a:r>
          </a:p>
          <a:p>
            <a:r>
              <a:rPr lang="en-IN" sz="3200" dirty="0" err="1" smtClean="0"/>
              <a:t>i</a:t>
            </a:r>
            <a:r>
              <a:rPr lang="en-IN" sz="3200" dirty="0" smtClean="0"/>
              <a:t>. </a:t>
            </a:r>
            <a:r>
              <a:rPr lang="en-IN" sz="3200" dirty="0" smtClean="0"/>
              <a:t>F</a:t>
            </a:r>
            <a:r>
              <a:rPr lang="en-IN" sz="3200" dirty="0" smtClean="0"/>
              <a:t>ully </a:t>
            </a:r>
            <a:r>
              <a:rPr lang="en-IN" sz="3200" dirty="0" smtClean="0"/>
              <a:t>awake, </a:t>
            </a:r>
          </a:p>
          <a:p>
            <a:r>
              <a:rPr lang="en-IN" sz="3200" dirty="0" smtClean="0"/>
              <a:t>ii. Warm </a:t>
            </a:r>
          </a:p>
          <a:p>
            <a:r>
              <a:rPr lang="en-IN" sz="3200" dirty="0" smtClean="0"/>
              <a:t>iii. Able to maintain airway with intact protective reflexes.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514600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are the options available for </a:t>
            </a:r>
            <a:r>
              <a:rPr lang="en-IN" sz="3200" b="1" dirty="0" err="1" smtClean="0"/>
              <a:t>postop</a:t>
            </a:r>
            <a:r>
              <a:rPr lang="en-IN" sz="3200" b="1" dirty="0" smtClean="0"/>
              <a:t> </a:t>
            </a:r>
            <a:r>
              <a:rPr lang="en-IN" sz="3200" b="1" dirty="0" smtClean="0"/>
              <a:t>pain relief?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39274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i. Infra orbital nerve block, </a:t>
            </a:r>
          </a:p>
          <a:p>
            <a:r>
              <a:rPr lang="en-IN" sz="3200" dirty="0" smtClean="0"/>
              <a:t>ii. External nasal block, </a:t>
            </a:r>
          </a:p>
          <a:p>
            <a:r>
              <a:rPr lang="en-IN" sz="3200" dirty="0" smtClean="0"/>
              <a:t>iii. Rectal </a:t>
            </a:r>
            <a:r>
              <a:rPr lang="en-IN" sz="3200" dirty="0" err="1" smtClean="0"/>
              <a:t>paracetomol</a:t>
            </a:r>
            <a:r>
              <a:rPr lang="en-IN" sz="3200" dirty="0" smtClean="0"/>
              <a:t>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351782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/>
              <a:t>What </a:t>
            </a:r>
            <a:r>
              <a:rPr lang="en-IN" sz="3200" b="1" dirty="0" smtClean="0"/>
              <a:t>is the most important post-op complication you expect in this case?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427982"/>
            <a:ext cx="693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err="1" smtClean="0"/>
              <a:t>i</a:t>
            </a:r>
            <a:r>
              <a:rPr lang="en-IN" sz="3200" dirty="0" smtClean="0"/>
              <a:t>. Airway obstruction </a:t>
            </a:r>
          </a:p>
          <a:p>
            <a:r>
              <a:rPr lang="en-IN" sz="3200" dirty="0" smtClean="0"/>
              <a:t>ii. Post intubation croup.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2133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What is the difference between adult and </a:t>
            </a:r>
            <a:r>
              <a:rPr lang="en-US" dirty="0" err="1" smtClean="0"/>
              <a:t>paediatric</a:t>
            </a:r>
            <a:r>
              <a:rPr lang="en-US" dirty="0" smtClean="0"/>
              <a:t> difficult airway management 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491026"/>
            <a:ext cx="8305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 </a:t>
            </a:r>
            <a:r>
              <a:rPr lang="en-IN" sz="3200" b="1" dirty="0" smtClean="0"/>
              <a:t>What </a:t>
            </a:r>
            <a:r>
              <a:rPr lang="en-IN" sz="3200" b="1" dirty="0" smtClean="0"/>
              <a:t>is the position of larynx in an infant?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199382"/>
            <a:ext cx="617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3200" dirty="0" smtClean="0"/>
          </a:p>
          <a:p>
            <a:pPr algn="ctr"/>
            <a:r>
              <a:rPr lang="en-IN" sz="3200" dirty="0" smtClean="0"/>
              <a:t> At the level of C3 to C4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31983"/>
            <a:ext cx="7848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sz="3200" dirty="0" smtClean="0"/>
              <a:t> </a:t>
            </a:r>
            <a:r>
              <a:rPr lang="en-IN" sz="3200" dirty="0" smtClean="0"/>
              <a:t>At </a:t>
            </a:r>
            <a:r>
              <a:rPr lang="en-IN" sz="3200" dirty="0" smtClean="0"/>
              <a:t>what age does the primary lip repair done?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2743201"/>
            <a:ext cx="7772400" cy="1981200"/>
          </a:xfrm>
        </p:spPr>
        <p:txBody>
          <a:bodyPr>
            <a:normAutofit/>
          </a:bodyPr>
          <a:lstStyle/>
          <a:p>
            <a:pPr algn="ctr"/>
            <a:r>
              <a:rPr lang="en-US" sz="3200" b="0" cap="none" dirty="0" smtClean="0"/>
              <a:t>At the age of 3 months</a:t>
            </a:r>
            <a:endParaRPr lang="en-IN" sz="3200" b="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888</Words>
  <Application>Microsoft Office PowerPoint</Application>
  <PresentationFormat>On-screen Show (4:3)</PresentationFormat>
  <Paragraphs>134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At the age of 3 months</vt:lpstr>
      <vt:lpstr>Slide 10</vt:lpstr>
      <vt:lpstr>Slide 11</vt:lpstr>
      <vt:lpstr>Slide 12</vt:lpstr>
      <vt:lpstr>Slide 13</vt:lpstr>
      <vt:lpstr>What are the most important monitors you will use in this case ?</vt:lpstr>
      <vt:lpstr>1.SpO2 2.Precordial stethoscope 3.ECG 4.Temperature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psgh</dc:creator>
  <cp:lastModifiedBy>psgh</cp:lastModifiedBy>
  <cp:revision>72</cp:revision>
  <dcterms:created xsi:type="dcterms:W3CDTF">2006-08-16T00:00:00Z</dcterms:created>
  <dcterms:modified xsi:type="dcterms:W3CDTF">2020-02-22T08:15:25Z</dcterms:modified>
</cp:coreProperties>
</file>